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8" r:id="rId4"/>
    <p:sldId id="282" r:id="rId5"/>
    <p:sldId id="285" r:id="rId6"/>
    <p:sldId id="286" r:id="rId7"/>
    <p:sldId id="288" r:id="rId8"/>
    <p:sldId id="289" r:id="rId9"/>
    <p:sldId id="294" r:id="rId10"/>
    <p:sldId id="279" r:id="rId11"/>
    <p:sldId id="258" r:id="rId12"/>
    <p:sldId id="259" r:id="rId13"/>
    <p:sldId id="260" r:id="rId14"/>
    <p:sldId id="261" r:id="rId15"/>
    <p:sldId id="290" r:id="rId16"/>
    <p:sldId id="262" r:id="rId17"/>
    <p:sldId id="263" r:id="rId18"/>
    <p:sldId id="264" r:id="rId19"/>
    <p:sldId id="265" r:id="rId20"/>
    <p:sldId id="266" r:id="rId21"/>
    <p:sldId id="267" r:id="rId22"/>
    <p:sldId id="268" r:id="rId23"/>
    <p:sldId id="269" r:id="rId24"/>
    <p:sldId id="295" r:id="rId25"/>
    <p:sldId id="280" r:id="rId26"/>
    <p:sldId id="270" r:id="rId27"/>
    <p:sldId id="291" r:id="rId28"/>
    <p:sldId id="271" r:id="rId29"/>
    <p:sldId id="272" r:id="rId30"/>
    <p:sldId id="273" r:id="rId31"/>
    <p:sldId id="274" r:id="rId32"/>
    <p:sldId id="296" r:id="rId33"/>
    <p:sldId id="281" r:id="rId34"/>
    <p:sldId id="292" r:id="rId35"/>
    <p:sldId id="275" r:id="rId36"/>
    <p:sldId id="276" r:id="rId37"/>
    <p:sldId id="293" r:id="rId38"/>
    <p:sldId id="29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970E"/>
    <a:srgbClr val="CDA707"/>
    <a:srgbClr val="6B2D17"/>
    <a:srgbClr val="803C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112" y="-5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277A08-B90B-4479-941E-138D75371B0E}"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5BCF-9506-4C68-9C26-5517DDCAC06B}" type="slidenum">
              <a:rPr lang="en-US" smtClean="0"/>
              <a:t>‹#›</a:t>
            </a:fld>
            <a:endParaRPr lang="en-US"/>
          </a:p>
        </p:txBody>
      </p:sp>
    </p:spTree>
    <p:extLst>
      <p:ext uri="{BB962C8B-B14F-4D97-AF65-F5344CB8AC3E}">
        <p14:creationId xmlns:p14="http://schemas.microsoft.com/office/powerpoint/2010/main" val="973703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277A08-B90B-4479-941E-138D75371B0E}"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5BCF-9506-4C68-9C26-5517DDCAC06B}" type="slidenum">
              <a:rPr lang="en-US" smtClean="0"/>
              <a:t>‹#›</a:t>
            </a:fld>
            <a:endParaRPr lang="en-US"/>
          </a:p>
        </p:txBody>
      </p:sp>
    </p:spTree>
    <p:extLst>
      <p:ext uri="{BB962C8B-B14F-4D97-AF65-F5344CB8AC3E}">
        <p14:creationId xmlns:p14="http://schemas.microsoft.com/office/powerpoint/2010/main" val="121554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277A08-B90B-4479-941E-138D75371B0E}"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5BCF-9506-4C68-9C26-5517DDCAC06B}" type="slidenum">
              <a:rPr lang="en-US" smtClean="0"/>
              <a:t>‹#›</a:t>
            </a:fld>
            <a:endParaRPr lang="en-US"/>
          </a:p>
        </p:txBody>
      </p:sp>
    </p:spTree>
    <p:extLst>
      <p:ext uri="{BB962C8B-B14F-4D97-AF65-F5344CB8AC3E}">
        <p14:creationId xmlns:p14="http://schemas.microsoft.com/office/powerpoint/2010/main" val="222550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277A08-B90B-4479-941E-138D75371B0E}"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5BCF-9506-4C68-9C26-5517DDCAC06B}" type="slidenum">
              <a:rPr lang="en-US" smtClean="0"/>
              <a:t>‹#›</a:t>
            </a:fld>
            <a:endParaRPr lang="en-US"/>
          </a:p>
        </p:txBody>
      </p:sp>
    </p:spTree>
    <p:extLst>
      <p:ext uri="{BB962C8B-B14F-4D97-AF65-F5344CB8AC3E}">
        <p14:creationId xmlns:p14="http://schemas.microsoft.com/office/powerpoint/2010/main" val="21839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277A08-B90B-4479-941E-138D75371B0E}"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5BCF-9506-4C68-9C26-5517DDCAC06B}" type="slidenum">
              <a:rPr lang="en-US" smtClean="0"/>
              <a:t>‹#›</a:t>
            </a:fld>
            <a:endParaRPr lang="en-US"/>
          </a:p>
        </p:txBody>
      </p:sp>
    </p:spTree>
    <p:extLst>
      <p:ext uri="{BB962C8B-B14F-4D97-AF65-F5344CB8AC3E}">
        <p14:creationId xmlns:p14="http://schemas.microsoft.com/office/powerpoint/2010/main" val="148636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277A08-B90B-4479-941E-138D75371B0E}"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5BCF-9506-4C68-9C26-5517DDCAC06B}" type="slidenum">
              <a:rPr lang="en-US" smtClean="0"/>
              <a:t>‹#›</a:t>
            </a:fld>
            <a:endParaRPr lang="en-US"/>
          </a:p>
        </p:txBody>
      </p:sp>
    </p:spTree>
    <p:extLst>
      <p:ext uri="{BB962C8B-B14F-4D97-AF65-F5344CB8AC3E}">
        <p14:creationId xmlns:p14="http://schemas.microsoft.com/office/powerpoint/2010/main" val="415571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277A08-B90B-4479-941E-138D75371B0E}" type="datetimeFigureOut">
              <a:rPr lang="en-US" smtClean="0"/>
              <a:t>1/31/17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25BCF-9506-4C68-9C26-5517DDCAC06B}" type="slidenum">
              <a:rPr lang="en-US" smtClean="0"/>
              <a:t>‹#›</a:t>
            </a:fld>
            <a:endParaRPr lang="en-US"/>
          </a:p>
        </p:txBody>
      </p:sp>
    </p:spTree>
    <p:extLst>
      <p:ext uri="{BB962C8B-B14F-4D97-AF65-F5344CB8AC3E}">
        <p14:creationId xmlns:p14="http://schemas.microsoft.com/office/powerpoint/2010/main" val="182862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277A08-B90B-4479-941E-138D75371B0E}" type="datetimeFigureOut">
              <a:rPr lang="en-US" smtClean="0"/>
              <a:t>1/31/17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25BCF-9506-4C68-9C26-5517DDCAC06B}" type="slidenum">
              <a:rPr lang="en-US" smtClean="0"/>
              <a:t>‹#›</a:t>
            </a:fld>
            <a:endParaRPr lang="en-US"/>
          </a:p>
        </p:txBody>
      </p:sp>
    </p:spTree>
    <p:extLst>
      <p:ext uri="{BB962C8B-B14F-4D97-AF65-F5344CB8AC3E}">
        <p14:creationId xmlns:p14="http://schemas.microsoft.com/office/powerpoint/2010/main" val="300617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77A08-B90B-4479-941E-138D75371B0E}" type="datetimeFigureOut">
              <a:rPr lang="en-US" smtClean="0"/>
              <a:t>1/31/17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25BCF-9506-4C68-9C26-5517DDCAC06B}" type="slidenum">
              <a:rPr lang="en-US" smtClean="0"/>
              <a:t>‹#›</a:t>
            </a:fld>
            <a:endParaRPr lang="en-US"/>
          </a:p>
        </p:txBody>
      </p:sp>
    </p:spTree>
    <p:extLst>
      <p:ext uri="{BB962C8B-B14F-4D97-AF65-F5344CB8AC3E}">
        <p14:creationId xmlns:p14="http://schemas.microsoft.com/office/powerpoint/2010/main" val="55886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77A08-B90B-4479-941E-138D75371B0E}"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5BCF-9506-4C68-9C26-5517DDCAC06B}" type="slidenum">
              <a:rPr lang="en-US" smtClean="0"/>
              <a:t>‹#›</a:t>
            </a:fld>
            <a:endParaRPr lang="en-US"/>
          </a:p>
        </p:txBody>
      </p:sp>
    </p:spTree>
    <p:extLst>
      <p:ext uri="{BB962C8B-B14F-4D97-AF65-F5344CB8AC3E}">
        <p14:creationId xmlns:p14="http://schemas.microsoft.com/office/powerpoint/2010/main" val="227081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77A08-B90B-4479-941E-138D75371B0E}"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5BCF-9506-4C68-9C26-5517DDCAC06B}" type="slidenum">
              <a:rPr lang="en-US" smtClean="0"/>
              <a:t>‹#›</a:t>
            </a:fld>
            <a:endParaRPr lang="en-US"/>
          </a:p>
        </p:txBody>
      </p:sp>
    </p:spTree>
    <p:extLst>
      <p:ext uri="{BB962C8B-B14F-4D97-AF65-F5344CB8AC3E}">
        <p14:creationId xmlns:p14="http://schemas.microsoft.com/office/powerpoint/2010/main" val="19391450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77A08-B90B-4479-941E-138D75371B0E}" type="datetimeFigureOut">
              <a:rPr lang="en-US" smtClean="0"/>
              <a:t>1/31/17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25BCF-9506-4C68-9C26-5517DDCAC06B}" type="slidenum">
              <a:rPr lang="en-US" smtClean="0"/>
              <a:t>‹#›</a:t>
            </a:fld>
            <a:endParaRPr lang="en-US"/>
          </a:p>
        </p:txBody>
      </p:sp>
    </p:spTree>
    <p:extLst>
      <p:ext uri="{BB962C8B-B14F-4D97-AF65-F5344CB8AC3E}">
        <p14:creationId xmlns:p14="http://schemas.microsoft.com/office/powerpoint/2010/main" val="2326114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gif"/><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97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959936" y="1241736"/>
            <a:ext cx="2462667" cy="369332"/>
          </a:xfrm>
          <a:prstGeom prst="rect">
            <a:avLst/>
          </a:prstGeom>
          <a:noFill/>
        </p:spPr>
        <p:txBody>
          <a:bodyPr wrap="square" rtlCol="0">
            <a:spAutoFit/>
          </a:bodyPr>
          <a:lstStyle/>
          <a:p>
            <a:r>
              <a:rPr lang="en-US" i="1" spc="600" dirty="0" smtClean="0">
                <a:solidFill>
                  <a:schemeClr val="accent4">
                    <a:lumMod val="20000"/>
                    <a:lumOff val="80000"/>
                  </a:schemeClr>
                </a:solidFill>
                <a:latin typeface="Helvetica Neue Light"/>
                <a:cs typeface="Helvetica Neue Light"/>
              </a:rPr>
              <a:t>LESSON TWO</a:t>
            </a:r>
            <a:endParaRPr lang="en-US" i="1" spc="600" dirty="0">
              <a:solidFill>
                <a:schemeClr val="accent4">
                  <a:lumMod val="20000"/>
                  <a:lumOff val="80000"/>
                </a:schemeClr>
              </a:solidFill>
              <a:latin typeface="Helvetica Neue Light"/>
              <a:cs typeface="Helvetica Neue Light"/>
            </a:endParaRPr>
          </a:p>
        </p:txBody>
      </p:sp>
      <p:sp>
        <p:nvSpPr>
          <p:cNvPr id="8" name="Rectangle 7"/>
          <p:cNvSpPr/>
          <p:nvPr/>
        </p:nvSpPr>
        <p:spPr>
          <a:xfrm>
            <a:off x="3955740" y="1781107"/>
            <a:ext cx="8353034" cy="3503824"/>
          </a:xfrm>
          <a:prstGeom prst="rect">
            <a:avLst/>
          </a:prstGeom>
          <a:solidFill>
            <a:srgbClr val="6B2D17">
              <a:alpha val="5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141529" y="1817513"/>
            <a:ext cx="6295201" cy="3416320"/>
          </a:xfrm>
          <a:prstGeom prst="rect">
            <a:avLst/>
          </a:prstGeom>
          <a:noFill/>
        </p:spPr>
        <p:txBody>
          <a:bodyPr wrap="square" rtlCol="0">
            <a:spAutoFit/>
          </a:bodyPr>
          <a:lstStyle/>
          <a:p>
            <a:r>
              <a:rPr lang="en-US" sz="5400" dirty="0" smtClean="0">
                <a:solidFill>
                  <a:srgbClr val="FFF2CC"/>
                </a:solidFill>
                <a:latin typeface="Helvetica Neue Medium"/>
                <a:cs typeface="Helvetica Neue Medium"/>
              </a:rPr>
              <a:t>PARHAM </a:t>
            </a:r>
            <a:r>
              <a:rPr lang="en-US" sz="4400" dirty="0" smtClean="0">
                <a:solidFill>
                  <a:srgbClr val="DB970E"/>
                </a:solidFill>
                <a:latin typeface="Helvetica Neue Light"/>
                <a:cs typeface="Helvetica Neue Light"/>
              </a:rPr>
              <a:t>and the </a:t>
            </a:r>
            <a:r>
              <a:rPr lang="en-US" sz="5400" dirty="0" smtClean="0">
                <a:solidFill>
                  <a:srgbClr val="FFF2CC"/>
                </a:solidFill>
                <a:latin typeface="Helvetica Neue Medium"/>
                <a:cs typeface="Helvetica Neue Medium"/>
              </a:rPr>
              <a:t>OUTPOURING</a:t>
            </a:r>
            <a:r>
              <a:rPr lang="en-US" sz="4400" dirty="0" smtClean="0">
                <a:solidFill>
                  <a:srgbClr val="FFF2CC"/>
                </a:solidFill>
                <a:latin typeface="Helvetica Neue Medium"/>
                <a:cs typeface="Helvetica Neue Medium"/>
              </a:rPr>
              <a:t> </a:t>
            </a:r>
            <a:r>
              <a:rPr lang="en-US" sz="5400" dirty="0" smtClean="0">
                <a:solidFill>
                  <a:srgbClr val="DB970E"/>
                </a:solidFill>
                <a:latin typeface="Helvetica Neue Light"/>
                <a:cs typeface="Helvetica Neue Light"/>
              </a:rPr>
              <a:t>of </a:t>
            </a:r>
            <a:r>
              <a:rPr lang="en-US" sz="5400" dirty="0" smtClean="0">
                <a:solidFill>
                  <a:srgbClr val="FFF2CC"/>
                </a:solidFill>
                <a:latin typeface="Helvetica Neue Medium"/>
                <a:cs typeface="Helvetica Neue Medium"/>
              </a:rPr>
              <a:t>PENTECOST </a:t>
            </a:r>
            <a:r>
              <a:rPr lang="en-US" sz="5400" dirty="0" smtClean="0">
                <a:solidFill>
                  <a:srgbClr val="DB970E"/>
                </a:solidFill>
                <a:latin typeface="Helvetica Neue Light"/>
                <a:cs typeface="Helvetica Neue Light"/>
              </a:rPr>
              <a:t>at </a:t>
            </a:r>
          </a:p>
          <a:p>
            <a:r>
              <a:rPr lang="en-US" sz="5400" dirty="0" smtClean="0">
                <a:solidFill>
                  <a:srgbClr val="FFF2CC"/>
                </a:solidFill>
                <a:latin typeface="Helvetica Neue Medium"/>
                <a:cs typeface="Helvetica Neue Medium"/>
              </a:rPr>
              <a:t>TOPEKA</a:t>
            </a:r>
            <a:endParaRPr lang="en-US" sz="5400" i="1" dirty="0">
              <a:solidFill>
                <a:srgbClr val="FFF2CC"/>
              </a:solidFill>
              <a:latin typeface="Helvetica Neue Medium"/>
              <a:cs typeface="Helvetica Neue Medium"/>
            </a:endParaRPr>
          </a:p>
        </p:txBody>
      </p:sp>
    </p:spTree>
    <p:extLst>
      <p:ext uri="{BB962C8B-B14F-4D97-AF65-F5344CB8AC3E}">
        <p14:creationId xmlns:p14="http://schemas.microsoft.com/office/powerpoint/2010/main" val="1892320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6028410" y="554774"/>
            <a:ext cx="3922149" cy="5416322"/>
          </a:xfrm>
          <a:prstGeom prst="rect">
            <a:avLst/>
          </a:prstGeom>
          <a:effectLst>
            <a:outerShdw blurRad="63500" sx="102000" sy="102000" algn="ctr" rotWithShape="0">
              <a:prstClr val="black">
                <a:alpha val="40000"/>
              </a:prstClr>
            </a:outerShdw>
          </a:effectLst>
        </p:spPr>
      </p:pic>
      <p:pic>
        <p:nvPicPr>
          <p:cNvPr id="3" name="Picture 2"/>
          <p:cNvPicPr/>
          <p:nvPr/>
        </p:nvPicPr>
        <p:blipFill rotWithShape="1">
          <a:blip r:embed="rId4" cstate="print">
            <a:extLst>
              <a:ext uri="{28A0092B-C50C-407E-A947-70E740481C1C}">
                <a14:useLocalDpi xmlns:a14="http://schemas.microsoft.com/office/drawing/2010/main" val="0"/>
              </a:ext>
            </a:extLst>
          </a:blip>
          <a:srcRect b="7889"/>
          <a:stretch/>
        </p:blipFill>
        <p:spPr bwMode="auto">
          <a:xfrm>
            <a:off x="1678826" y="554772"/>
            <a:ext cx="3467881" cy="5450307"/>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4" name="TextBox 3"/>
          <p:cNvSpPr txBox="1"/>
          <p:nvPr/>
        </p:nvSpPr>
        <p:spPr>
          <a:xfrm>
            <a:off x="3801930" y="6157271"/>
            <a:ext cx="3559744" cy="370936"/>
          </a:xfrm>
          <a:prstGeom prst="rect">
            <a:avLst/>
          </a:prstGeom>
          <a:noFill/>
        </p:spPr>
        <p:txBody>
          <a:bodyPr wrap="square" rtlCol="0">
            <a:spAutoFit/>
          </a:bodyPr>
          <a:lstStyle/>
          <a:p>
            <a:pPr algn="ctr"/>
            <a:r>
              <a:rPr lang="en-US" dirty="0" smtClean="0">
                <a:solidFill>
                  <a:srgbClr val="FFF2CC"/>
                </a:solidFill>
                <a:latin typeface="Helvetica Neue Light"/>
                <a:cs typeface="Helvetica Neue Light"/>
              </a:rPr>
              <a:t>PARHAM FAMILY</a:t>
            </a:r>
            <a:endParaRPr lang="en-US" dirty="0">
              <a:solidFill>
                <a:srgbClr val="FFF2CC"/>
              </a:solidFill>
              <a:latin typeface="Helvetica Neue Light"/>
              <a:cs typeface="Helvetica Neue Light"/>
            </a:endParaRPr>
          </a:p>
        </p:txBody>
      </p:sp>
    </p:spTree>
    <p:extLst>
      <p:ext uri="{BB962C8B-B14F-4D97-AF65-F5344CB8AC3E}">
        <p14:creationId xmlns:p14="http://schemas.microsoft.com/office/powerpoint/2010/main" val="2348225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4199236" y="512770"/>
            <a:ext cx="7346854" cy="5832460"/>
          </a:xfrm>
          <a:prstGeom prst="rect">
            <a:avLst/>
          </a:prstGeom>
          <a:effectLst>
            <a:outerShdw blurRad="63500" sx="102000" sy="102000" algn="ctr" rotWithShape="0">
              <a:prstClr val="black">
                <a:alpha val="40000"/>
              </a:prstClr>
            </a:outerShdw>
          </a:effectLst>
        </p:spPr>
      </p:pic>
      <p:sp>
        <p:nvSpPr>
          <p:cNvPr id="3" name="Text Box 3"/>
          <p:cNvSpPr txBox="1">
            <a:spLocks noChangeArrowheads="1"/>
          </p:cNvSpPr>
          <p:nvPr/>
        </p:nvSpPr>
        <p:spPr bwMode="auto">
          <a:xfrm>
            <a:off x="722723" y="2786063"/>
            <a:ext cx="2977515" cy="1200328"/>
          </a:xfrm>
          <a:prstGeom prst="rect">
            <a:avLst/>
          </a:prstGeom>
          <a:noFill/>
          <a:ln w="9525">
            <a:noFill/>
            <a:miter lim="800000"/>
            <a:headEnd/>
            <a:tailEnd/>
          </a:ln>
        </p:spPr>
        <p:txBody>
          <a:bodyPr rot="0" vert="horz" wrap="square" lIns="91440" tIns="45720" rIns="91440" bIns="45720" anchor="t" anchorCtr="0">
            <a:spAutoFit/>
          </a:bodyPr>
          <a:lstStyle/>
          <a:p>
            <a:pPr marL="0" marR="0" algn="r">
              <a:spcBef>
                <a:spcPts val="0"/>
              </a:spcBef>
              <a:spcAft>
                <a:spcPts val="0"/>
              </a:spcAft>
            </a:pPr>
            <a:r>
              <a:rPr lang="en-US" sz="2400" dirty="0" smtClean="0">
                <a:solidFill>
                  <a:srgbClr val="FFF2CC"/>
                </a:solidFill>
                <a:effectLst>
                  <a:outerShdw blurRad="50800" dist="38100" dir="2700000" algn="tl">
                    <a:srgbClr val="000000">
                      <a:alpha val="40000"/>
                    </a:srgbClr>
                  </a:outerShdw>
                </a:effectLst>
                <a:latin typeface="Helvetica Neue Light"/>
                <a:ea typeface="Calibri" panose="020F0502020204030204" pitchFamily="34" charset="0"/>
                <a:cs typeface="Helvetica Neue Light"/>
              </a:rPr>
              <a:t>SITE FOR THE</a:t>
            </a:r>
          </a:p>
          <a:p>
            <a:pPr marL="0" marR="0" algn="r">
              <a:spcBef>
                <a:spcPts val="0"/>
              </a:spcBef>
              <a:spcAft>
                <a:spcPts val="0"/>
              </a:spcAft>
            </a:pPr>
            <a:r>
              <a:rPr lang="en-US" sz="2400" dirty="0" smtClean="0">
                <a:solidFill>
                  <a:srgbClr val="FFF2CC"/>
                </a:solidFill>
                <a:effectLst>
                  <a:outerShdw blurRad="50800" dist="38100" dir="2700000" algn="tl">
                    <a:srgbClr val="000000">
                      <a:alpha val="40000"/>
                    </a:srgbClr>
                  </a:outerShdw>
                </a:effectLst>
                <a:latin typeface="Helvetica Neue Light"/>
                <a:ea typeface="Calibri" panose="020F0502020204030204" pitchFamily="34" charset="0"/>
                <a:cs typeface="Helvetica Neue Light"/>
              </a:rPr>
              <a:t>BETHEL HEALING</a:t>
            </a:r>
          </a:p>
          <a:p>
            <a:pPr marL="0" marR="0" algn="r">
              <a:spcBef>
                <a:spcPts val="0"/>
              </a:spcBef>
              <a:spcAft>
                <a:spcPts val="0"/>
              </a:spcAft>
            </a:pPr>
            <a:r>
              <a:rPr lang="en-US" sz="2400" dirty="0" smtClean="0">
                <a:solidFill>
                  <a:srgbClr val="FFF2CC"/>
                </a:solidFill>
                <a:effectLst>
                  <a:outerShdw blurRad="50800" dist="38100" dir="2700000" algn="tl">
                    <a:srgbClr val="000000">
                      <a:alpha val="40000"/>
                    </a:srgbClr>
                  </a:outerShdw>
                </a:effectLst>
                <a:latin typeface="Helvetica Neue Light"/>
                <a:ea typeface="Calibri" panose="020F0502020204030204" pitchFamily="34" charset="0"/>
                <a:cs typeface="Helvetica Neue Light"/>
              </a:rPr>
              <a:t>HOME</a:t>
            </a:r>
            <a:endParaRPr lang="en-US" sz="2000" dirty="0">
              <a:solidFill>
                <a:srgbClr val="FFF2CC"/>
              </a:solidFill>
              <a:effectLst/>
              <a:latin typeface="Helvetica Neue Light"/>
              <a:ea typeface="Calibri" panose="020F0502020204030204" pitchFamily="34" charset="0"/>
              <a:cs typeface="Helvetica Neue Light"/>
            </a:endParaRPr>
          </a:p>
        </p:txBody>
      </p:sp>
    </p:spTree>
    <p:extLst>
      <p:ext uri="{BB962C8B-B14F-4D97-AF65-F5344CB8AC3E}">
        <p14:creationId xmlns:p14="http://schemas.microsoft.com/office/powerpoint/2010/main" val="818259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1073691" y="648832"/>
            <a:ext cx="5264970" cy="4991386"/>
          </a:xfrm>
          <a:prstGeom prst="rect">
            <a:avLst/>
          </a:prstGeom>
          <a:effectLst>
            <a:outerShdw blurRad="63500" sx="102000" sy="102000" algn="ctr" rotWithShape="0">
              <a:prstClr val="black">
                <a:alpha val="40000"/>
              </a:prstClr>
            </a:outerShdw>
          </a:effectLst>
        </p:spPr>
      </p:pic>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7031916" y="689410"/>
            <a:ext cx="3798930" cy="4931302"/>
          </a:xfrm>
          <a:prstGeom prst="rect">
            <a:avLst/>
          </a:prstGeom>
          <a:effectLst>
            <a:outerShdw blurRad="63500" sx="102000" sy="102000" algn="ctr" rotWithShape="0">
              <a:prstClr val="black">
                <a:alpha val="40000"/>
              </a:prstClr>
            </a:outerShdw>
          </a:effectLst>
        </p:spPr>
      </p:pic>
      <p:sp>
        <p:nvSpPr>
          <p:cNvPr id="5" name="TextBox 4"/>
          <p:cNvSpPr txBox="1"/>
          <p:nvPr/>
        </p:nvSpPr>
        <p:spPr>
          <a:xfrm>
            <a:off x="4239835" y="5923684"/>
            <a:ext cx="3559744" cy="370936"/>
          </a:xfrm>
          <a:prstGeom prst="rect">
            <a:avLst/>
          </a:prstGeom>
          <a:noFill/>
        </p:spPr>
        <p:txBody>
          <a:bodyPr wrap="square" rtlCol="0">
            <a:spAutoFit/>
          </a:bodyPr>
          <a:lstStyle/>
          <a:p>
            <a:pPr algn="ctr"/>
            <a:r>
              <a:rPr lang="en-US" dirty="0" smtClean="0">
                <a:solidFill>
                  <a:srgbClr val="FFF2CC"/>
                </a:solidFill>
                <a:latin typeface="Helvetica Neue Light"/>
                <a:cs typeface="Helvetica Neue Light"/>
              </a:rPr>
              <a:t>STONE’S FOLLY</a:t>
            </a:r>
            <a:endParaRPr lang="en-US" dirty="0">
              <a:solidFill>
                <a:srgbClr val="FFF2CC"/>
              </a:solidFill>
              <a:latin typeface="Helvetica Neue Light"/>
              <a:cs typeface="Helvetica Neue Light"/>
            </a:endParaRPr>
          </a:p>
        </p:txBody>
      </p:sp>
    </p:spTree>
    <p:extLst>
      <p:ext uri="{BB962C8B-B14F-4D97-AF65-F5344CB8AC3E}">
        <p14:creationId xmlns:p14="http://schemas.microsoft.com/office/powerpoint/2010/main" val="394913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2074156" y="461839"/>
            <a:ext cx="8099834" cy="593432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78589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11225" y="920621"/>
            <a:ext cx="10369550" cy="4524315"/>
          </a:xfrm>
          <a:prstGeom prst="rect">
            <a:avLst/>
          </a:prstGeom>
          <a:noFill/>
        </p:spPr>
        <p:txBody>
          <a:bodyPr wrap="square" rtlCol="0">
            <a:spAutoFit/>
          </a:bodyPr>
          <a:lstStyle/>
          <a:p>
            <a:r>
              <a:rPr lang="en-US" sz="3200" dirty="0">
                <a:solidFill>
                  <a:srgbClr val="FFF2CC"/>
                </a:solidFill>
                <a:latin typeface="Helvetica Neue Light"/>
                <a:cs typeface="Helvetica Neue Light"/>
              </a:rPr>
              <a:t>“I believed our experience should tally exactly with the Bible. Having heard so many different proofs as the evidence of their having the Pentecostal baptism, I set the students at work studying out diligently what was the Bible evidence of the baptism of the Holy Ghost, that we might go before the world with something that was indisputable because it tallied absolutely with the Word.”</a:t>
            </a:r>
          </a:p>
          <a:p>
            <a:endParaRPr lang="en-US" sz="3200" dirty="0">
              <a:solidFill>
                <a:srgbClr val="FFF2CC"/>
              </a:solidFill>
              <a:latin typeface="Helvetica Neue Light"/>
              <a:cs typeface="Helvetica Neue Light"/>
            </a:endParaRPr>
          </a:p>
          <a:p>
            <a:pPr algn="r"/>
            <a:r>
              <a:rPr lang="en-US" sz="3200" dirty="0">
                <a:solidFill>
                  <a:srgbClr val="FFF2CC"/>
                </a:solidFill>
                <a:latin typeface="Helvetica Neue Light"/>
                <a:cs typeface="Helvetica Neue Light"/>
              </a:rPr>
              <a:t>-Charles F. Parham</a:t>
            </a:r>
            <a:endParaRPr lang="en-US" sz="2400" dirty="0">
              <a:solidFill>
                <a:srgbClr val="FFF2CC"/>
              </a:solidFill>
              <a:latin typeface="Helvetica Neue Light"/>
              <a:cs typeface="Helvetica Neue Light"/>
            </a:endParaRPr>
          </a:p>
        </p:txBody>
      </p:sp>
    </p:spTree>
    <p:extLst>
      <p:ext uri="{BB962C8B-B14F-4D97-AF65-F5344CB8AC3E}">
        <p14:creationId xmlns:p14="http://schemas.microsoft.com/office/powerpoint/2010/main" val="101391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2560502" y="525573"/>
            <a:ext cx="4350048" cy="5806854"/>
          </a:xfrm>
          <a:prstGeom prst="rect">
            <a:avLst/>
          </a:prstGeom>
          <a:effectLst>
            <a:outerShdw blurRad="63500" sx="102000" sy="102000" algn="ctr" rotWithShape="0">
              <a:prstClr val="black">
                <a:alpha val="40000"/>
              </a:prstClr>
            </a:outerShdw>
          </a:effectLst>
        </p:spPr>
      </p:pic>
      <p:sp>
        <p:nvSpPr>
          <p:cNvPr id="3" name="Text Box 3"/>
          <p:cNvSpPr txBox="1">
            <a:spLocks noChangeArrowheads="1"/>
          </p:cNvSpPr>
          <p:nvPr/>
        </p:nvSpPr>
        <p:spPr bwMode="auto">
          <a:xfrm>
            <a:off x="6663235" y="2828835"/>
            <a:ext cx="2977515" cy="1200329"/>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3600" dirty="0" smtClean="0">
                <a:solidFill>
                  <a:srgbClr val="FFF2CC"/>
                </a:solidFill>
                <a:effectLst>
                  <a:outerShdw blurRad="50800" dist="38100" dir="2700000" algn="tl">
                    <a:srgbClr val="000000">
                      <a:alpha val="40000"/>
                    </a:srgbClr>
                  </a:outerShdw>
                </a:effectLst>
                <a:latin typeface="Helvetica Neue Light"/>
                <a:ea typeface="Calibri" panose="020F0502020204030204" pitchFamily="34" charset="0"/>
                <a:cs typeface="Helvetica Neue Light"/>
              </a:rPr>
              <a:t>AGNUS OZMAN</a:t>
            </a:r>
            <a:endParaRPr lang="en-US" sz="3200" dirty="0">
              <a:solidFill>
                <a:srgbClr val="FFF2CC"/>
              </a:solidFill>
              <a:effectLst/>
              <a:latin typeface="Helvetica Neue Light"/>
              <a:ea typeface="Calibri" panose="020F0502020204030204" pitchFamily="34" charset="0"/>
              <a:cs typeface="Helvetica Neue Light"/>
            </a:endParaRPr>
          </a:p>
        </p:txBody>
      </p:sp>
    </p:spTree>
    <p:extLst>
      <p:ext uri="{BB962C8B-B14F-4D97-AF65-F5344CB8AC3E}">
        <p14:creationId xmlns:p14="http://schemas.microsoft.com/office/powerpoint/2010/main" val="39019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1418992" y="484429"/>
            <a:ext cx="3906972" cy="5895460"/>
          </a:xfrm>
          <a:prstGeom prst="rect">
            <a:avLst/>
          </a:prstGeom>
          <a:effectLst>
            <a:outerShdw blurRad="63500" sx="102000" sy="102000" algn="ctr" rotWithShape="0">
              <a:prstClr val="black">
                <a:alpha val="40000"/>
              </a:prstClr>
            </a:outerShdw>
          </a:effectLst>
        </p:spPr>
      </p:pic>
      <p:pic>
        <p:nvPicPr>
          <p:cNvPr id="3" name="Picture 2"/>
          <p:cNvPicPr/>
          <p:nvPr/>
        </p:nvPicPr>
        <p:blipFill>
          <a:blip r:embed="rId4">
            <a:extLst>
              <a:ext uri="{28A0092B-C50C-407E-A947-70E740481C1C}">
                <a14:useLocalDpi xmlns:a14="http://schemas.microsoft.com/office/drawing/2010/main" val="0"/>
              </a:ext>
            </a:extLst>
          </a:blip>
          <a:stretch>
            <a:fillRect/>
          </a:stretch>
        </p:blipFill>
        <p:spPr>
          <a:xfrm rot="182816">
            <a:off x="6848266" y="1003839"/>
            <a:ext cx="3945760" cy="4856638"/>
          </a:xfrm>
          <a:prstGeom prst="rect">
            <a:avLst/>
          </a:prstGeom>
        </p:spPr>
      </p:pic>
    </p:spTree>
    <p:extLst>
      <p:ext uri="{BB962C8B-B14F-4D97-AF65-F5344CB8AC3E}">
        <p14:creationId xmlns:p14="http://schemas.microsoft.com/office/powerpoint/2010/main" val="1118147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1682285" y="493390"/>
            <a:ext cx="8827432" cy="587122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4755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1477929" y="545867"/>
            <a:ext cx="9236142" cy="576626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9836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15036" y="2397949"/>
            <a:ext cx="9161929" cy="2062103"/>
          </a:xfrm>
          <a:prstGeom prst="rect">
            <a:avLst/>
          </a:prstGeom>
          <a:noFill/>
        </p:spPr>
        <p:txBody>
          <a:bodyPr wrap="square" rtlCol="0">
            <a:spAutoFit/>
          </a:bodyPr>
          <a:lstStyle/>
          <a:p>
            <a:pPr algn="ctr"/>
            <a:r>
              <a:rPr lang="en-US" sz="3200" dirty="0">
                <a:solidFill>
                  <a:schemeClr val="accent4">
                    <a:lumMod val="20000"/>
                    <a:lumOff val="80000"/>
                  </a:schemeClr>
                </a:solidFill>
                <a:latin typeface="Century Schoolbook" panose="02040604050505020304" pitchFamily="18" charset="0"/>
              </a:rPr>
              <a:t>All photos donated graciously by Dr. Gary W. Garrett at </a:t>
            </a:r>
            <a:r>
              <a:rPr lang="en-US" sz="3200" i="1" dirty="0">
                <a:solidFill>
                  <a:schemeClr val="accent4">
                    <a:lumMod val="20000"/>
                    <a:lumOff val="80000"/>
                  </a:schemeClr>
                </a:solidFill>
                <a:latin typeface="Century Schoolbook" panose="02040604050505020304" pitchFamily="18" charset="0"/>
              </a:rPr>
              <a:t>Apostolic Archives International.</a:t>
            </a:r>
          </a:p>
          <a:p>
            <a:pPr algn="ctr"/>
            <a:endParaRPr lang="en-US" sz="3200" i="1" dirty="0">
              <a:solidFill>
                <a:schemeClr val="accent4">
                  <a:lumMod val="20000"/>
                  <a:lumOff val="80000"/>
                </a:schemeClr>
              </a:solidFill>
              <a:latin typeface="Century Schoolbook" panose="02040604050505020304" pitchFamily="18" charset="0"/>
            </a:endParaRPr>
          </a:p>
          <a:p>
            <a:pPr algn="ctr"/>
            <a:r>
              <a:rPr lang="en-US" sz="3200" dirty="0">
                <a:solidFill>
                  <a:schemeClr val="accent4">
                    <a:lumMod val="20000"/>
                    <a:lumOff val="80000"/>
                  </a:schemeClr>
                </a:solidFill>
                <a:latin typeface="Century Schoolbook" panose="02040604050505020304" pitchFamily="18" charset="0"/>
              </a:rPr>
              <a:t>For more info visit: www.apostolicarchives.com</a:t>
            </a:r>
          </a:p>
        </p:txBody>
      </p:sp>
    </p:spTree>
    <p:extLst>
      <p:ext uri="{BB962C8B-B14F-4D97-AF65-F5344CB8AC3E}">
        <p14:creationId xmlns:p14="http://schemas.microsoft.com/office/powerpoint/2010/main" val="834908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963391" y="541907"/>
            <a:ext cx="10265220" cy="577418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58159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1240731" y="507638"/>
            <a:ext cx="9710540" cy="584272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74381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967040" y="529522"/>
            <a:ext cx="10257920" cy="579895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30181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rot="161363">
            <a:off x="1626287" y="729473"/>
            <a:ext cx="9103858" cy="545921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62612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035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59936" y="2073893"/>
            <a:ext cx="3046541" cy="369332"/>
          </a:xfrm>
          <a:prstGeom prst="rect">
            <a:avLst/>
          </a:prstGeom>
          <a:noFill/>
        </p:spPr>
        <p:txBody>
          <a:bodyPr wrap="square" rtlCol="0">
            <a:spAutoFit/>
          </a:bodyPr>
          <a:lstStyle/>
          <a:p>
            <a:r>
              <a:rPr lang="en-US" i="1" spc="600" dirty="0" smtClean="0">
                <a:solidFill>
                  <a:schemeClr val="accent4">
                    <a:lumMod val="20000"/>
                    <a:lumOff val="80000"/>
                  </a:schemeClr>
                </a:solidFill>
                <a:latin typeface="Helvetica Neue Light"/>
                <a:cs typeface="Helvetica Neue Light"/>
              </a:rPr>
              <a:t>LESSON THREE</a:t>
            </a:r>
            <a:endParaRPr lang="en-US" i="1" spc="600" dirty="0">
              <a:solidFill>
                <a:schemeClr val="accent4">
                  <a:lumMod val="20000"/>
                  <a:lumOff val="80000"/>
                </a:schemeClr>
              </a:solidFill>
              <a:latin typeface="Helvetica Neue Light"/>
              <a:cs typeface="Helvetica Neue Light"/>
            </a:endParaRPr>
          </a:p>
        </p:txBody>
      </p:sp>
      <p:sp>
        <p:nvSpPr>
          <p:cNvPr id="5" name="Rectangle 4"/>
          <p:cNvSpPr/>
          <p:nvPr/>
        </p:nvSpPr>
        <p:spPr>
          <a:xfrm>
            <a:off x="3955740" y="2554868"/>
            <a:ext cx="8353034" cy="1956302"/>
          </a:xfrm>
          <a:prstGeom prst="rect">
            <a:avLst/>
          </a:prstGeom>
          <a:solidFill>
            <a:srgbClr val="6B2D17">
              <a:alpha val="5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41529" y="2620472"/>
            <a:ext cx="5171247" cy="1754327"/>
          </a:xfrm>
          <a:prstGeom prst="rect">
            <a:avLst/>
          </a:prstGeom>
          <a:noFill/>
        </p:spPr>
        <p:txBody>
          <a:bodyPr wrap="square" rtlCol="0">
            <a:spAutoFit/>
          </a:bodyPr>
          <a:lstStyle/>
          <a:p>
            <a:r>
              <a:rPr lang="en-US" sz="5400" dirty="0" smtClean="0">
                <a:solidFill>
                  <a:srgbClr val="DB970E"/>
                </a:solidFill>
                <a:latin typeface="Helvetica Neue Light"/>
                <a:cs typeface="Helvetica Neue Light"/>
              </a:rPr>
              <a:t>the</a:t>
            </a:r>
            <a:r>
              <a:rPr lang="en-US" sz="5400" dirty="0" smtClean="0">
                <a:solidFill>
                  <a:srgbClr val="FFF2CC"/>
                </a:solidFill>
                <a:latin typeface="Helvetica Neue Medium"/>
                <a:cs typeface="Helvetica Neue Medium"/>
              </a:rPr>
              <a:t> FIRE </a:t>
            </a:r>
            <a:r>
              <a:rPr lang="en-US" sz="4400" dirty="0" smtClean="0">
                <a:solidFill>
                  <a:srgbClr val="DB970E"/>
                </a:solidFill>
                <a:latin typeface="Helvetica Neue Light"/>
                <a:cs typeface="Helvetica Neue Light"/>
              </a:rPr>
              <a:t>spreads to </a:t>
            </a:r>
            <a:r>
              <a:rPr lang="en-US" sz="5400" dirty="0" smtClean="0">
                <a:solidFill>
                  <a:srgbClr val="FFF2CC"/>
                </a:solidFill>
                <a:latin typeface="Helvetica Neue Medium"/>
                <a:cs typeface="Helvetica Neue Medium"/>
              </a:rPr>
              <a:t>AZUSA</a:t>
            </a:r>
            <a:endParaRPr lang="en-US" sz="5400" i="1" dirty="0">
              <a:solidFill>
                <a:srgbClr val="FFF2CC"/>
              </a:solidFill>
              <a:latin typeface="Helvetica Neue Medium"/>
              <a:cs typeface="Helvetica Neue Medium"/>
            </a:endParaRPr>
          </a:p>
        </p:txBody>
      </p:sp>
    </p:spTree>
    <p:extLst>
      <p:ext uri="{BB962C8B-B14F-4D97-AF65-F5344CB8AC3E}">
        <p14:creationId xmlns:p14="http://schemas.microsoft.com/office/powerpoint/2010/main" val="777870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5921083" y="481775"/>
            <a:ext cx="4636652" cy="5894450"/>
          </a:xfrm>
          <a:prstGeom prst="rect">
            <a:avLst/>
          </a:prstGeom>
          <a:effectLst>
            <a:outerShdw blurRad="63500" sx="102000" sy="102000" algn="ctr" rotWithShape="0">
              <a:prstClr val="black">
                <a:alpha val="40000"/>
              </a:prstClr>
            </a:outerShdw>
          </a:effectLst>
        </p:spPr>
      </p:pic>
      <p:pic>
        <p:nvPicPr>
          <p:cNvPr id="3" name="Picture 2"/>
          <p:cNvPicPr/>
          <p:nvPr/>
        </p:nvPicPr>
        <p:blipFill>
          <a:blip r:embed="rId4">
            <a:extLst>
              <a:ext uri="{28A0092B-C50C-407E-A947-70E740481C1C}">
                <a14:useLocalDpi xmlns:a14="http://schemas.microsoft.com/office/drawing/2010/main" val="0"/>
              </a:ext>
            </a:extLst>
          </a:blip>
          <a:stretch>
            <a:fillRect/>
          </a:stretch>
        </p:blipFill>
        <p:spPr>
          <a:xfrm rot="21358907">
            <a:off x="961932" y="763422"/>
            <a:ext cx="3758184" cy="4737072"/>
          </a:xfrm>
          <a:prstGeom prst="rect">
            <a:avLst/>
          </a:prstGeom>
          <a:effectLst>
            <a:outerShdw blurRad="63500" sx="102000" sy="102000" algn="ctr" rotWithShape="0">
              <a:prstClr val="black">
                <a:alpha val="40000"/>
              </a:prstClr>
            </a:outerShdw>
          </a:effectLst>
        </p:spPr>
      </p:pic>
      <p:sp>
        <p:nvSpPr>
          <p:cNvPr id="5" name="TextBox 4"/>
          <p:cNvSpPr txBox="1"/>
          <p:nvPr/>
        </p:nvSpPr>
        <p:spPr>
          <a:xfrm>
            <a:off x="1860552" y="5865287"/>
            <a:ext cx="3559744" cy="400110"/>
          </a:xfrm>
          <a:prstGeom prst="rect">
            <a:avLst/>
          </a:prstGeom>
          <a:noFill/>
        </p:spPr>
        <p:txBody>
          <a:bodyPr wrap="square" rtlCol="0">
            <a:spAutoFit/>
          </a:bodyPr>
          <a:lstStyle/>
          <a:p>
            <a:pPr algn="ctr"/>
            <a:r>
              <a:rPr lang="en-US" sz="2000" dirty="0" smtClean="0">
                <a:solidFill>
                  <a:srgbClr val="FFF2CC"/>
                </a:solidFill>
                <a:latin typeface="Helvetica Neue Light"/>
                <a:cs typeface="Helvetica Neue Light"/>
              </a:rPr>
              <a:t>WILLIAM J. SEYMOUR</a:t>
            </a:r>
            <a:endParaRPr lang="en-US" sz="2000" dirty="0">
              <a:solidFill>
                <a:srgbClr val="FFF2CC"/>
              </a:solidFill>
              <a:latin typeface="Helvetica Neue Light"/>
              <a:cs typeface="Helvetica Neue Light"/>
            </a:endParaRPr>
          </a:p>
        </p:txBody>
      </p:sp>
    </p:spTree>
    <p:extLst>
      <p:ext uri="{BB962C8B-B14F-4D97-AF65-F5344CB8AC3E}">
        <p14:creationId xmlns:p14="http://schemas.microsoft.com/office/powerpoint/2010/main" val="1172442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20800" y="1257300"/>
            <a:ext cx="9437062" cy="4401205"/>
          </a:xfrm>
          <a:prstGeom prst="rect">
            <a:avLst/>
          </a:prstGeom>
          <a:noFill/>
        </p:spPr>
        <p:txBody>
          <a:bodyPr wrap="square" rtlCol="0">
            <a:spAutoFit/>
          </a:bodyPr>
          <a:lstStyle/>
          <a:p>
            <a:r>
              <a:rPr lang="en-US" sz="2800" dirty="0">
                <a:solidFill>
                  <a:srgbClr val="FFF2CC"/>
                </a:solidFill>
                <a:latin typeface="Helvetica Neue Light"/>
                <a:cs typeface="Helvetica Neue Light"/>
              </a:rPr>
              <a:t>“We were given a thorough workout and a rigid training in prayer, </a:t>
            </a:r>
            <a:r>
              <a:rPr lang="en-US" sz="2800" dirty="0" err="1">
                <a:solidFill>
                  <a:srgbClr val="FFF2CC"/>
                </a:solidFill>
                <a:latin typeface="Helvetica Neue Light"/>
                <a:cs typeface="Helvetica Neue Light"/>
              </a:rPr>
              <a:t>fastings</a:t>
            </a:r>
            <a:r>
              <a:rPr lang="en-US" sz="2800" dirty="0">
                <a:solidFill>
                  <a:srgbClr val="FFF2CC"/>
                </a:solidFill>
                <a:latin typeface="Helvetica Neue Light"/>
                <a:cs typeface="Helvetica Neue Light"/>
              </a:rPr>
              <a:t>, consecration, Bible study and evangelistic work. Our week day schedule consisted of Bible study in the morning, shop and jail meetings at noon, house to house visitations in the afternoon, and a six o’clock street meeting followed by an evening evangelistic service at 7:30 or 8:00 o’clock.”</a:t>
            </a:r>
          </a:p>
          <a:p>
            <a:endParaRPr lang="en-US" sz="2800" dirty="0">
              <a:solidFill>
                <a:srgbClr val="FFF2CC"/>
              </a:solidFill>
              <a:latin typeface="Helvetica Neue Light"/>
              <a:cs typeface="Helvetica Neue Light"/>
            </a:endParaRPr>
          </a:p>
          <a:p>
            <a:r>
              <a:rPr lang="en-US" sz="2800" dirty="0">
                <a:solidFill>
                  <a:srgbClr val="FFF2CC"/>
                </a:solidFill>
                <a:latin typeface="Helvetica Neue Light"/>
                <a:cs typeface="Helvetica Neue Light"/>
              </a:rPr>
              <a:t>-One student’s description of Perham’s Bible </a:t>
            </a:r>
            <a:r>
              <a:rPr lang="en-US" sz="2800" dirty="0" smtClean="0">
                <a:solidFill>
                  <a:srgbClr val="FFF2CC"/>
                </a:solidFill>
                <a:latin typeface="Helvetica Neue Light"/>
                <a:cs typeface="Helvetica Neue Light"/>
              </a:rPr>
              <a:t>School</a:t>
            </a:r>
            <a:br>
              <a:rPr lang="en-US" sz="2800" dirty="0" smtClean="0">
                <a:solidFill>
                  <a:srgbClr val="FFF2CC"/>
                </a:solidFill>
                <a:latin typeface="Helvetica Neue Light"/>
                <a:cs typeface="Helvetica Neue Light"/>
              </a:rPr>
            </a:br>
            <a:r>
              <a:rPr lang="en-US" sz="2800" dirty="0" smtClean="0">
                <a:solidFill>
                  <a:srgbClr val="FFF2CC"/>
                </a:solidFill>
                <a:latin typeface="Helvetica Neue Light"/>
                <a:cs typeface="Helvetica Neue Light"/>
              </a:rPr>
              <a:t> </a:t>
            </a:r>
            <a:r>
              <a:rPr lang="en-US" sz="2800" dirty="0">
                <a:solidFill>
                  <a:srgbClr val="FFF2CC"/>
                </a:solidFill>
                <a:latin typeface="Helvetica Neue Light"/>
                <a:cs typeface="Helvetica Neue Light"/>
              </a:rPr>
              <a:t>in Houston</a:t>
            </a:r>
          </a:p>
        </p:txBody>
      </p:sp>
    </p:spTree>
    <p:extLst>
      <p:ext uri="{BB962C8B-B14F-4D97-AF65-F5344CB8AC3E}">
        <p14:creationId xmlns:p14="http://schemas.microsoft.com/office/powerpoint/2010/main" val="3108687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3073789" y="625378"/>
            <a:ext cx="8472302" cy="5607242"/>
          </a:xfrm>
          <a:prstGeom prst="rect">
            <a:avLst/>
          </a:prstGeom>
          <a:effectLst>
            <a:outerShdw blurRad="63500" sx="102000" sy="102000" algn="ctr" rotWithShape="0">
              <a:prstClr val="black">
                <a:alpha val="40000"/>
              </a:prstClr>
            </a:outerShdw>
          </a:effectLst>
        </p:spPr>
      </p:pic>
      <p:sp>
        <p:nvSpPr>
          <p:cNvPr id="3" name="Text Box 28"/>
          <p:cNvSpPr txBox="1">
            <a:spLocks noChangeArrowheads="1"/>
          </p:cNvSpPr>
          <p:nvPr/>
        </p:nvSpPr>
        <p:spPr bwMode="auto">
          <a:xfrm>
            <a:off x="556153" y="2332847"/>
            <a:ext cx="2173605" cy="2677656"/>
          </a:xfrm>
          <a:prstGeom prst="rect">
            <a:avLst/>
          </a:prstGeom>
          <a:noFill/>
          <a:ln w="9525">
            <a:noFill/>
            <a:miter lim="800000"/>
            <a:headEnd/>
            <a:tailEnd/>
          </a:ln>
        </p:spPr>
        <p:txBody>
          <a:bodyPr rot="0" vert="horz" wrap="square" lIns="91440" tIns="45720" rIns="91440" bIns="45720" anchor="t" anchorCtr="0">
            <a:spAutoFit/>
          </a:bodyPr>
          <a:lstStyle/>
          <a:p>
            <a:pPr marL="0" marR="0" algn="r">
              <a:spcBef>
                <a:spcPts val="0"/>
              </a:spcBef>
              <a:spcAft>
                <a:spcPts val="0"/>
              </a:spcAft>
            </a:pPr>
            <a:r>
              <a:rPr lang="en-US" sz="2400" dirty="0">
                <a:solidFill>
                  <a:srgbClr val="FFF2CC"/>
                </a:solidFill>
                <a:effectLst>
                  <a:outerShdw blurRad="50800" dist="38100" dir="2700000" algn="tl">
                    <a:srgbClr val="000000">
                      <a:alpha val="40000"/>
                    </a:srgbClr>
                  </a:outerShdw>
                </a:effectLst>
                <a:latin typeface="Helvetica Neue Light"/>
                <a:ea typeface="Calibri" panose="020F0502020204030204" pitchFamily="34" charset="0"/>
                <a:cs typeface="Helvetica Neue Light"/>
              </a:rPr>
              <a:t>Site for the Bible school at 503 Rusk St. Sarah Parham and children pictured sitting on the porch</a:t>
            </a:r>
            <a:endParaRPr lang="en-US" sz="2000" dirty="0">
              <a:solidFill>
                <a:srgbClr val="FFF2CC"/>
              </a:solidFill>
              <a:effectLst/>
              <a:latin typeface="Helvetica Neue Light"/>
              <a:ea typeface="Calibri" panose="020F0502020204030204" pitchFamily="34" charset="0"/>
              <a:cs typeface="Helvetica Neue Light"/>
            </a:endParaRPr>
          </a:p>
        </p:txBody>
      </p:sp>
    </p:spTree>
    <p:extLst>
      <p:ext uri="{BB962C8B-B14F-4D97-AF65-F5344CB8AC3E}">
        <p14:creationId xmlns:p14="http://schemas.microsoft.com/office/powerpoint/2010/main" val="69358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659368" y="482008"/>
            <a:ext cx="6930982" cy="4883330"/>
          </a:xfrm>
          <a:prstGeom prst="rect">
            <a:avLst/>
          </a:prstGeom>
          <a:effectLst>
            <a:outerShdw blurRad="63500" sx="102000" sy="102000" algn="ctr" rotWithShape="0">
              <a:prstClr val="black">
                <a:alpha val="40000"/>
              </a:prstClr>
            </a:outerShdw>
          </a:effectLst>
        </p:spPr>
      </p:pic>
      <p:pic>
        <p:nvPicPr>
          <p:cNvPr id="3" name="Picture 2"/>
          <p:cNvPicPr/>
          <p:nvPr/>
        </p:nvPicPr>
        <p:blipFill>
          <a:blip r:embed="rId4">
            <a:extLst>
              <a:ext uri="{28A0092B-C50C-407E-A947-70E740481C1C}">
                <a14:useLocalDpi xmlns:a14="http://schemas.microsoft.com/office/drawing/2010/main" val="0"/>
              </a:ext>
            </a:extLst>
          </a:blip>
          <a:stretch>
            <a:fillRect/>
          </a:stretch>
        </p:blipFill>
        <p:spPr>
          <a:xfrm>
            <a:off x="6888563" y="2820131"/>
            <a:ext cx="4487258" cy="3204144"/>
          </a:xfrm>
          <a:prstGeom prst="rect">
            <a:avLst/>
          </a:prstGeom>
          <a:effectLst>
            <a:outerShdw blurRad="63500" sx="102000" sy="102000" algn="ctr" rotWithShape="0">
              <a:prstClr val="black">
                <a:alpha val="40000"/>
              </a:prstClr>
            </a:outerShdw>
          </a:effectLst>
        </p:spPr>
      </p:pic>
      <p:sp>
        <p:nvSpPr>
          <p:cNvPr id="5" name="TextBox 4"/>
          <p:cNvSpPr txBox="1"/>
          <p:nvPr/>
        </p:nvSpPr>
        <p:spPr>
          <a:xfrm>
            <a:off x="1018809" y="5719294"/>
            <a:ext cx="5418392" cy="461665"/>
          </a:xfrm>
          <a:prstGeom prst="rect">
            <a:avLst/>
          </a:prstGeom>
          <a:noFill/>
        </p:spPr>
        <p:txBody>
          <a:bodyPr wrap="square" rtlCol="0">
            <a:spAutoFit/>
          </a:bodyPr>
          <a:lstStyle/>
          <a:p>
            <a:pPr algn="ctr"/>
            <a:r>
              <a:rPr lang="en-US" sz="2400" dirty="0" smtClean="0">
                <a:solidFill>
                  <a:srgbClr val="FFF2CC"/>
                </a:solidFill>
                <a:latin typeface="Helvetica Neue Light"/>
                <a:cs typeface="Helvetica Neue Light"/>
              </a:rPr>
              <a:t>THE HOUSE ON BONNIE BRAE ST.</a:t>
            </a:r>
            <a:endParaRPr lang="en-US" sz="2400" dirty="0">
              <a:solidFill>
                <a:srgbClr val="FFF2CC"/>
              </a:solidFill>
              <a:latin typeface="Helvetica Neue Light"/>
              <a:cs typeface="Helvetica Neue Light"/>
            </a:endParaRPr>
          </a:p>
        </p:txBody>
      </p:sp>
    </p:spTree>
    <p:extLst>
      <p:ext uri="{BB962C8B-B14F-4D97-AF65-F5344CB8AC3E}">
        <p14:creationId xmlns:p14="http://schemas.microsoft.com/office/powerpoint/2010/main" val="267191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984936" y="2511070"/>
            <a:ext cx="8353034" cy="2043897"/>
          </a:xfrm>
          <a:prstGeom prst="rect">
            <a:avLst/>
          </a:prstGeom>
          <a:solidFill>
            <a:srgbClr val="6B2D17">
              <a:alpha val="5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170725" y="2591274"/>
            <a:ext cx="6295201" cy="1754327"/>
          </a:xfrm>
          <a:prstGeom prst="rect">
            <a:avLst/>
          </a:prstGeom>
          <a:noFill/>
        </p:spPr>
        <p:txBody>
          <a:bodyPr wrap="square" rtlCol="0">
            <a:spAutoFit/>
          </a:bodyPr>
          <a:lstStyle/>
          <a:p>
            <a:r>
              <a:rPr lang="en-US" sz="4400" dirty="0" smtClean="0">
                <a:solidFill>
                  <a:srgbClr val="DB970E"/>
                </a:solidFill>
                <a:latin typeface="Helvetica Neue Light"/>
                <a:cs typeface="Helvetica Neue Light"/>
              </a:rPr>
              <a:t>the</a:t>
            </a:r>
            <a:r>
              <a:rPr lang="en-US" sz="4400" dirty="0" smtClean="0">
                <a:solidFill>
                  <a:srgbClr val="DB970E"/>
                </a:solidFill>
                <a:latin typeface="Helvetica Neue"/>
                <a:cs typeface="Helvetica Neue"/>
              </a:rPr>
              <a:t> </a:t>
            </a:r>
            <a:r>
              <a:rPr lang="en-US" sz="5400" dirty="0" smtClean="0">
                <a:solidFill>
                  <a:srgbClr val="FFF2CC"/>
                </a:solidFill>
                <a:latin typeface="Helvetica Neue Medium"/>
                <a:cs typeface="Helvetica Neue Medium"/>
              </a:rPr>
              <a:t>CASE</a:t>
            </a:r>
            <a:r>
              <a:rPr lang="en-US" sz="5400" dirty="0" smtClean="0">
                <a:solidFill>
                  <a:srgbClr val="FFF2CC"/>
                </a:solidFill>
                <a:latin typeface="Helvetica Neue"/>
                <a:cs typeface="Helvetica Neue"/>
              </a:rPr>
              <a:t> </a:t>
            </a:r>
            <a:r>
              <a:rPr lang="en-US" sz="4400" dirty="0" smtClean="0">
                <a:solidFill>
                  <a:srgbClr val="DB970E"/>
                </a:solidFill>
                <a:latin typeface="Helvetica Neue Light"/>
                <a:cs typeface="Helvetica Neue Light"/>
              </a:rPr>
              <a:t>for </a:t>
            </a:r>
            <a:r>
              <a:rPr lang="en-US" sz="5400" dirty="0" smtClean="0">
                <a:solidFill>
                  <a:srgbClr val="FFF2CC"/>
                </a:solidFill>
                <a:latin typeface="Helvetica Neue Medium"/>
                <a:cs typeface="Helvetica Neue Medium"/>
              </a:rPr>
              <a:t>PENTECOST</a:t>
            </a:r>
            <a:endParaRPr lang="en-US" sz="5400" i="1" dirty="0">
              <a:solidFill>
                <a:srgbClr val="FFF2CC"/>
              </a:solidFill>
              <a:latin typeface="Helvetica Neue Medium"/>
              <a:cs typeface="Helvetica Neue Medium"/>
            </a:endParaRPr>
          </a:p>
        </p:txBody>
      </p:sp>
      <p:sp>
        <p:nvSpPr>
          <p:cNvPr id="6" name="TextBox 5"/>
          <p:cNvSpPr txBox="1"/>
          <p:nvPr/>
        </p:nvSpPr>
        <p:spPr>
          <a:xfrm>
            <a:off x="3959936" y="1898703"/>
            <a:ext cx="2462667" cy="369332"/>
          </a:xfrm>
          <a:prstGeom prst="rect">
            <a:avLst/>
          </a:prstGeom>
          <a:noFill/>
        </p:spPr>
        <p:txBody>
          <a:bodyPr wrap="square" rtlCol="0">
            <a:spAutoFit/>
          </a:bodyPr>
          <a:lstStyle/>
          <a:p>
            <a:r>
              <a:rPr lang="en-US" i="1" spc="600" dirty="0" smtClean="0">
                <a:solidFill>
                  <a:schemeClr val="accent4">
                    <a:lumMod val="20000"/>
                    <a:lumOff val="80000"/>
                  </a:schemeClr>
                </a:solidFill>
                <a:latin typeface="Helvetica Neue Light"/>
                <a:cs typeface="Helvetica Neue Light"/>
              </a:rPr>
              <a:t>LESSON ONE</a:t>
            </a:r>
            <a:endParaRPr lang="en-US" i="1" spc="600" dirty="0">
              <a:solidFill>
                <a:schemeClr val="accent4">
                  <a:lumMod val="20000"/>
                  <a:lumOff val="80000"/>
                </a:schemeClr>
              </a:solidFill>
              <a:latin typeface="Helvetica Neue Light"/>
              <a:cs typeface="Helvetica Neue Light"/>
            </a:endParaRPr>
          </a:p>
        </p:txBody>
      </p:sp>
    </p:spTree>
    <p:extLst>
      <p:ext uri="{BB962C8B-B14F-4D97-AF65-F5344CB8AC3E}">
        <p14:creationId xmlns:p14="http://schemas.microsoft.com/office/powerpoint/2010/main" val="2999351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1150075" y="700764"/>
            <a:ext cx="9891852" cy="545647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51060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rot="21415974">
            <a:off x="2986966" y="892025"/>
            <a:ext cx="7943342" cy="5147930"/>
          </a:xfrm>
          <a:prstGeom prst="rect">
            <a:avLst/>
          </a:prstGeom>
          <a:effectLst>
            <a:outerShdw blurRad="63500" sx="102000" sy="102000" algn="ctr" rotWithShape="0">
              <a:prstClr val="black">
                <a:alpha val="40000"/>
              </a:prstClr>
            </a:outerShdw>
          </a:effectLst>
        </p:spPr>
      </p:pic>
      <p:sp>
        <p:nvSpPr>
          <p:cNvPr id="3" name="TextBox 2"/>
          <p:cNvSpPr txBox="1"/>
          <p:nvPr/>
        </p:nvSpPr>
        <p:spPr>
          <a:xfrm>
            <a:off x="554843" y="2333609"/>
            <a:ext cx="1727200" cy="2554545"/>
          </a:xfrm>
          <a:prstGeom prst="rect">
            <a:avLst/>
          </a:prstGeom>
          <a:noFill/>
        </p:spPr>
        <p:txBody>
          <a:bodyPr wrap="square" rtlCol="0">
            <a:spAutoFit/>
          </a:bodyPr>
          <a:lstStyle/>
          <a:p>
            <a:pPr algn="r"/>
            <a:r>
              <a:rPr lang="en-US" sz="3200" dirty="0">
                <a:solidFill>
                  <a:srgbClr val="FFF2CC"/>
                </a:solidFill>
                <a:latin typeface="Helvetica Neue Light"/>
                <a:cs typeface="Helvetica Neue Light"/>
              </a:rPr>
              <a:t>The Azusa Mission </a:t>
            </a:r>
            <a:endParaRPr lang="en-US" sz="3200" dirty="0" smtClean="0">
              <a:solidFill>
                <a:srgbClr val="FFF2CC"/>
              </a:solidFill>
              <a:latin typeface="Helvetica Neue Light"/>
              <a:cs typeface="Helvetica Neue Light"/>
            </a:endParaRPr>
          </a:p>
          <a:p>
            <a:pPr algn="r"/>
            <a:r>
              <a:rPr lang="en-US" sz="3200" dirty="0" smtClean="0">
                <a:solidFill>
                  <a:srgbClr val="FFF2CC"/>
                </a:solidFill>
                <a:latin typeface="Helvetica Neue Light"/>
                <a:cs typeface="Helvetica Neue Light"/>
              </a:rPr>
              <a:t>in </a:t>
            </a:r>
            <a:r>
              <a:rPr lang="en-US" sz="3200" dirty="0">
                <a:solidFill>
                  <a:srgbClr val="FFF2CC"/>
                </a:solidFill>
                <a:latin typeface="Helvetica Neue Light"/>
                <a:cs typeface="Helvetica Neue Light"/>
              </a:rPr>
              <a:t>later years.</a:t>
            </a:r>
            <a:endParaRPr lang="en-US" sz="2800" dirty="0">
              <a:solidFill>
                <a:srgbClr val="FFF2CC"/>
              </a:solidFill>
              <a:latin typeface="Helvetica Neue Light"/>
              <a:cs typeface="Helvetica Neue Light"/>
            </a:endParaRPr>
          </a:p>
        </p:txBody>
      </p:sp>
    </p:spTree>
    <p:extLst>
      <p:ext uri="{BB962C8B-B14F-4D97-AF65-F5344CB8AC3E}">
        <p14:creationId xmlns:p14="http://schemas.microsoft.com/office/powerpoint/2010/main" val="4224378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939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59936" y="2073893"/>
            <a:ext cx="3046541" cy="369332"/>
          </a:xfrm>
          <a:prstGeom prst="rect">
            <a:avLst/>
          </a:prstGeom>
          <a:noFill/>
        </p:spPr>
        <p:txBody>
          <a:bodyPr wrap="square" rtlCol="0">
            <a:spAutoFit/>
          </a:bodyPr>
          <a:lstStyle/>
          <a:p>
            <a:r>
              <a:rPr lang="en-US" i="1" spc="600" dirty="0" smtClean="0">
                <a:solidFill>
                  <a:schemeClr val="accent4">
                    <a:lumMod val="20000"/>
                    <a:lumOff val="80000"/>
                  </a:schemeClr>
                </a:solidFill>
                <a:latin typeface="Helvetica Neue Light"/>
                <a:cs typeface="Helvetica Neue Light"/>
              </a:rPr>
              <a:t>LESSON FOUR</a:t>
            </a:r>
            <a:endParaRPr lang="en-US" i="1" spc="600" dirty="0">
              <a:solidFill>
                <a:schemeClr val="accent4">
                  <a:lumMod val="20000"/>
                  <a:lumOff val="80000"/>
                </a:schemeClr>
              </a:solidFill>
              <a:latin typeface="Helvetica Neue Light"/>
              <a:cs typeface="Helvetica Neue Light"/>
            </a:endParaRPr>
          </a:p>
        </p:txBody>
      </p:sp>
      <p:sp>
        <p:nvSpPr>
          <p:cNvPr id="5" name="Rectangle 4"/>
          <p:cNvSpPr/>
          <p:nvPr/>
        </p:nvSpPr>
        <p:spPr>
          <a:xfrm>
            <a:off x="3955740" y="2554868"/>
            <a:ext cx="8353034" cy="1956302"/>
          </a:xfrm>
          <a:prstGeom prst="rect">
            <a:avLst/>
          </a:prstGeom>
          <a:solidFill>
            <a:srgbClr val="6B2D17">
              <a:alpha val="5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41529" y="2620472"/>
            <a:ext cx="6952060" cy="1754327"/>
          </a:xfrm>
          <a:prstGeom prst="rect">
            <a:avLst/>
          </a:prstGeom>
          <a:noFill/>
        </p:spPr>
        <p:txBody>
          <a:bodyPr wrap="square" rtlCol="0">
            <a:spAutoFit/>
          </a:bodyPr>
          <a:lstStyle/>
          <a:p>
            <a:r>
              <a:rPr lang="en-US" sz="5400" dirty="0" smtClean="0">
                <a:solidFill>
                  <a:srgbClr val="DB970E"/>
                </a:solidFill>
                <a:latin typeface="Helvetica Neue Light"/>
                <a:cs typeface="Helvetica Neue Light"/>
              </a:rPr>
              <a:t>from </a:t>
            </a:r>
            <a:r>
              <a:rPr lang="en-US" sz="5400" dirty="0" smtClean="0">
                <a:solidFill>
                  <a:srgbClr val="FFF2CC"/>
                </a:solidFill>
                <a:latin typeface="Helvetica Neue Medium"/>
                <a:cs typeface="Helvetica Neue Medium"/>
              </a:rPr>
              <a:t>LOS ANGELES </a:t>
            </a:r>
            <a:r>
              <a:rPr lang="en-US" sz="4400" dirty="0" smtClean="0">
                <a:solidFill>
                  <a:srgbClr val="DB970E"/>
                </a:solidFill>
                <a:latin typeface="Helvetica Neue Light"/>
                <a:cs typeface="Helvetica Neue Light"/>
              </a:rPr>
              <a:t>to the </a:t>
            </a:r>
            <a:r>
              <a:rPr lang="en-US" sz="5400" dirty="0" smtClean="0">
                <a:solidFill>
                  <a:srgbClr val="FFF2CC"/>
                </a:solidFill>
                <a:latin typeface="Helvetica Neue Medium"/>
                <a:cs typeface="Helvetica Neue Medium"/>
              </a:rPr>
              <a:t>WORLD</a:t>
            </a:r>
            <a:endParaRPr lang="en-US" sz="5400" i="1" dirty="0">
              <a:solidFill>
                <a:srgbClr val="FFF2CC"/>
              </a:solidFill>
              <a:latin typeface="Helvetica Neue Medium"/>
              <a:cs typeface="Helvetica Neue Medium"/>
            </a:endParaRPr>
          </a:p>
        </p:txBody>
      </p:sp>
    </p:spTree>
    <p:extLst>
      <p:ext uri="{BB962C8B-B14F-4D97-AF65-F5344CB8AC3E}">
        <p14:creationId xmlns:p14="http://schemas.microsoft.com/office/powerpoint/2010/main" val="33299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2850" y="1488027"/>
            <a:ext cx="9766300" cy="4031873"/>
          </a:xfrm>
          <a:prstGeom prst="rect">
            <a:avLst/>
          </a:prstGeom>
          <a:noFill/>
        </p:spPr>
        <p:txBody>
          <a:bodyPr wrap="square" rtlCol="0">
            <a:spAutoFit/>
          </a:bodyPr>
          <a:lstStyle/>
          <a:p>
            <a:r>
              <a:rPr lang="en-US" sz="3200" dirty="0">
                <a:solidFill>
                  <a:srgbClr val="FFF2CC"/>
                </a:solidFill>
                <a:latin typeface="Helvetica Neue Light"/>
                <a:cs typeface="Helvetica Neue Light"/>
              </a:rPr>
              <a:t>“Only months after the mission was opened, it was reported that as many as 1300 attended the services; up to 800 crowded into the building and the rest standing on the boardwalk outside observing through the low windows and open doors. Every inch big enough for a chair was jammed full.”</a:t>
            </a:r>
          </a:p>
          <a:p>
            <a:endParaRPr lang="en-US" sz="3200" dirty="0">
              <a:solidFill>
                <a:srgbClr val="FFF2CC"/>
              </a:solidFill>
              <a:latin typeface="Helvetica Neue Light"/>
              <a:cs typeface="Helvetica Neue Light"/>
            </a:endParaRPr>
          </a:p>
          <a:p>
            <a:r>
              <a:rPr lang="en-US" sz="3200" dirty="0">
                <a:solidFill>
                  <a:srgbClr val="FFF2CC"/>
                </a:solidFill>
                <a:latin typeface="Helvetica Neue Light"/>
                <a:cs typeface="Helvetica Neue Light"/>
              </a:rPr>
              <a:t>–A.G. </a:t>
            </a:r>
            <a:r>
              <a:rPr lang="en-US" sz="3200" dirty="0" err="1">
                <a:solidFill>
                  <a:srgbClr val="FFF2CC"/>
                </a:solidFill>
                <a:latin typeface="Helvetica Neue Light"/>
                <a:cs typeface="Helvetica Neue Light"/>
              </a:rPr>
              <a:t>Osterberg</a:t>
            </a:r>
            <a:endParaRPr lang="en-US" sz="3200" dirty="0">
              <a:solidFill>
                <a:srgbClr val="FFF2CC"/>
              </a:solidFill>
              <a:latin typeface="Helvetica Neue Light"/>
              <a:cs typeface="Helvetica Neue Light"/>
            </a:endParaRPr>
          </a:p>
        </p:txBody>
      </p:sp>
    </p:spTree>
    <p:extLst>
      <p:ext uri="{BB962C8B-B14F-4D97-AF65-F5344CB8AC3E}">
        <p14:creationId xmlns:p14="http://schemas.microsoft.com/office/powerpoint/2010/main" val="2241826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729249" y="783391"/>
            <a:ext cx="8160752" cy="5274510"/>
          </a:xfrm>
          <a:prstGeom prst="rect">
            <a:avLst/>
          </a:prstGeom>
          <a:effectLst>
            <a:outerShdw blurRad="63500" sx="102000" sy="102000" algn="ctr" rotWithShape="0">
              <a:prstClr val="black">
                <a:alpha val="40000"/>
              </a:prstClr>
            </a:outerShdw>
          </a:effectLst>
        </p:spPr>
      </p:pic>
      <p:sp>
        <p:nvSpPr>
          <p:cNvPr id="3" name="Text Box 205"/>
          <p:cNvSpPr txBox="1">
            <a:spLocks noChangeArrowheads="1"/>
          </p:cNvSpPr>
          <p:nvPr/>
        </p:nvSpPr>
        <p:spPr bwMode="auto">
          <a:xfrm>
            <a:off x="9358923" y="1893488"/>
            <a:ext cx="2201764" cy="2077509"/>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dirty="0">
                <a:solidFill>
                  <a:srgbClr val="FFF2CC"/>
                </a:solidFill>
                <a:effectLst>
                  <a:outerShdw blurRad="50800" dist="38100" dir="2700000" algn="tl">
                    <a:srgbClr val="000000">
                      <a:alpha val="40000"/>
                    </a:srgbClr>
                  </a:outerShdw>
                </a:effectLst>
                <a:latin typeface="Helvetica Neue Light"/>
                <a:ea typeface="Calibri" panose="020F0502020204030204" pitchFamily="34" charset="0"/>
                <a:cs typeface="Helvetica Neue Light"/>
              </a:rPr>
              <a:t>The Azusa Gospel Mission Credentialing Committee. These were the people who prayed (with the laying on of hands) for candidates who were receiving ministerial credentials.</a:t>
            </a:r>
            <a:endParaRPr lang="en-US" dirty="0">
              <a:solidFill>
                <a:srgbClr val="FFF2CC"/>
              </a:solidFill>
              <a:effectLst/>
              <a:latin typeface="Helvetica Neue Light"/>
              <a:ea typeface="Calibri" panose="020F0502020204030204" pitchFamily="34" charset="0"/>
              <a:cs typeface="Helvetica Neue Light"/>
            </a:endParaRPr>
          </a:p>
        </p:txBody>
      </p:sp>
    </p:spTree>
    <p:extLst>
      <p:ext uri="{BB962C8B-B14F-4D97-AF65-F5344CB8AC3E}">
        <p14:creationId xmlns:p14="http://schemas.microsoft.com/office/powerpoint/2010/main" val="3666765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rot="186449">
            <a:off x="6833647" y="667745"/>
            <a:ext cx="3749222" cy="5440980"/>
          </a:xfrm>
          <a:prstGeom prst="rect">
            <a:avLst/>
          </a:prstGeom>
          <a:effectLst>
            <a:outerShdw blurRad="63500" sx="102000" sy="102000" algn="ctr" rotWithShape="0">
              <a:prstClr val="black">
                <a:alpha val="40000"/>
              </a:prstClr>
            </a:outerShdw>
          </a:effectLst>
        </p:spPr>
      </p:pic>
      <p:pic>
        <p:nvPicPr>
          <p:cNvPr id="3" name="Picture 2"/>
          <p:cNvPicPr/>
          <p:nvPr/>
        </p:nvPicPr>
        <p:blipFill>
          <a:blip r:embed="rId4">
            <a:extLst>
              <a:ext uri="{28A0092B-C50C-407E-A947-70E740481C1C}">
                <a14:useLocalDpi xmlns:a14="http://schemas.microsoft.com/office/drawing/2010/main" val="0"/>
              </a:ext>
            </a:extLst>
          </a:blip>
          <a:stretch>
            <a:fillRect/>
          </a:stretch>
        </p:blipFill>
        <p:spPr>
          <a:xfrm>
            <a:off x="1269335" y="715424"/>
            <a:ext cx="5086478" cy="3255228"/>
          </a:xfrm>
          <a:prstGeom prst="rect">
            <a:avLst/>
          </a:prstGeom>
          <a:effectLst>
            <a:outerShdw blurRad="63500" sx="102000" sy="102000" algn="ctr" rotWithShape="0">
              <a:prstClr val="black">
                <a:alpha val="40000"/>
              </a:prstClr>
            </a:outerShdw>
          </a:effectLst>
        </p:spPr>
      </p:pic>
      <p:sp>
        <p:nvSpPr>
          <p:cNvPr id="4" name="Rectangle 3"/>
          <p:cNvSpPr/>
          <p:nvPr/>
        </p:nvSpPr>
        <p:spPr>
          <a:xfrm>
            <a:off x="1180106" y="4298041"/>
            <a:ext cx="4979754" cy="1815882"/>
          </a:xfrm>
          <a:prstGeom prst="rect">
            <a:avLst/>
          </a:prstGeom>
        </p:spPr>
        <p:txBody>
          <a:bodyPr wrap="square">
            <a:spAutoFit/>
          </a:bodyPr>
          <a:lstStyle/>
          <a:p>
            <a:pPr algn="just"/>
            <a:r>
              <a:rPr lang="en-US" sz="1600" dirty="0">
                <a:solidFill>
                  <a:srgbClr val="FFF2CC"/>
                </a:solidFill>
                <a:latin typeface="Helvetica Neue Light"/>
                <a:ea typeface="Calibri" panose="020F0502020204030204" pitchFamily="34" charset="0"/>
                <a:cs typeface="Helvetica Neue Light"/>
              </a:rPr>
              <a:t>In a well-known article from the time, a reporter from the Los Angeles Times described the Azusa Revival in this manner:</a:t>
            </a:r>
          </a:p>
          <a:p>
            <a:pPr algn="just"/>
            <a:r>
              <a:rPr lang="en-US" sz="1600" dirty="0">
                <a:solidFill>
                  <a:srgbClr val="FFF2CC"/>
                </a:solidFill>
                <a:latin typeface="Helvetica Neue Light"/>
                <a:ea typeface="Calibri" panose="020F0502020204030204" pitchFamily="34" charset="0"/>
                <a:cs typeface="Helvetica Neue Light"/>
              </a:rPr>
              <a:t> </a:t>
            </a:r>
          </a:p>
          <a:p>
            <a:pPr marL="228600" marR="0" algn="just">
              <a:spcBef>
                <a:spcPts val="0"/>
              </a:spcBef>
              <a:spcAft>
                <a:spcPts val="0"/>
              </a:spcAft>
            </a:pPr>
            <a:r>
              <a:rPr lang="en-US" sz="1600" i="1" dirty="0">
                <a:solidFill>
                  <a:srgbClr val="FFF2CC"/>
                </a:solidFill>
                <a:latin typeface="Helvetica Neue Light"/>
                <a:ea typeface="Calibri" panose="020F0502020204030204" pitchFamily="34" charset="0"/>
                <a:cs typeface="Helvetica Neue Light"/>
              </a:rPr>
              <a:t>“Weird Babel of Tongues – New Sect of Fanatics is Breaking Lose – Wild Scene Last Night on Azusa Street – Gurgle of Wordless Talk by a Sister.”</a:t>
            </a:r>
          </a:p>
        </p:txBody>
      </p:sp>
    </p:spTree>
    <p:extLst>
      <p:ext uri="{BB962C8B-B14F-4D97-AF65-F5344CB8AC3E}">
        <p14:creationId xmlns:p14="http://schemas.microsoft.com/office/powerpoint/2010/main" val="752352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1012954"/>
            <a:ext cx="10363200" cy="4832092"/>
          </a:xfrm>
          <a:prstGeom prst="rect">
            <a:avLst/>
          </a:prstGeom>
          <a:noFill/>
        </p:spPr>
        <p:txBody>
          <a:bodyPr wrap="square" rtlCol="0">
            <a:spAutoFit/>
          </a:bodyPr>
          <a:lstStyle/>
          <a:p>
            <a:pPr algn="just"/>
            <a:r>
              <a:rPr lang="en-US" sz="2800" dirty="0">
                <a:solidFill>
                  <a:srgbClr val="FFF2CC"/>
                </a:solidFill>
                <a:latin typeface="Helvetica Neue Light"/>
                <a:ea typeface="Calibri" panose="020F0502020204030204" pitchFamily="34" charset="0"/>
                <a:cs typeface="Helvetica Neue Light"/>
              </a:rPr>
              <a:t>The most significant result of the Azusa Revival is the fact that it brought the global church back to an intensive study of the scriptures. With great emphasis on the Biblical example and model as portrayed in Acts, Azusa brought the world back to a first century experience baptized and empowered in Holy Ghost and in fire. </a:t>
            </a:r>
          </a:p>
          <a:p>
            <a:pPr algn="just"/>
            <a:r>
              <a:rPr lang="en-US" sz="2800" dirty="0">
                <a:solidFill>
                  <a:srgbClr val="FFF2CC"/>
                </a:solidFill>
                <a:latin typeface="Helvetica Neue Light"/>
                <a:ea typeface="Calibri" panose="020F0502020204030204" pitchFamily="34" charset="0"/>
                <a:cs typeface="Helvetica Neue Light"/>
              </a:rPr>
              <a:t> </a:t>
            </a:r>
          </a:p>
          <a:p>
            <a:pPr marL="457200" marR="0" algn="just">
              <a:spcBef>
                <a:spcPts val="0"/>
              </a:spcBef>
              <a:spcAft>
                <a:spcPts val="0"/>
              </a:spcAft>
            </a:pPr>
            <a:r>
              <a:rPr lang="en-US" sz="2800" i="1" dirty="0">
                <a:solidFill>
                  <a:srgbClr val="FFF2CC"/>
                </a:solidFill>
                <a:latin typeface="Helvetica Neue Light"/>
                <a:ea typeface="Calibri" panose="020F0502020204030204" pitchFamily="34" charset="0"/>
                <a:cs typeface="Helvetica Neue Light"/>
              </a:rPr>
              <a:t>May the winds of memory, blowing off the history of the past, drive some of the consecration and dedication of those courageous people into the twenty-first century and beyond. </a:t>
            </a:r>
            <a:r>
              <a:rPr lang="en-US" sz="2800" i="1" dirty="0" smtClean="0">
                <a:solidFill>
                  <a:srgbClr val="FFF2CC"/>
                </a:solidFill>
                <a:latin typeface="Helvetica Neue Light"/>
                <a:ea typeface="Calibri" panose="020F0502020204030204" pitchFamily="34" charset="0"/>
                <a:cs typeface="Helvetica Neue Light"/>
              </a:rPr>
              <a:t/>
            </a:r>
            <a:br>
              <a:rPr lang="en-US" sz="2800" i="1" dirty="0" smtClean="0">
                <a:solidFill>
                  <a:srgbClr val="FFF2CC"/>
                </a:solidFill>
                <a:latin typeface="Helvetica Neue Light"/>
                <a:ea typeface="Calibri" panose="020F0502020204030204" pitchFamily="34" charset="0"/>
                <a:cs typeface="Helvetica Neue Light"/>
              </a:rPr>
            </a:br>
            <a:r>
              <a:rPr lang="en-US" sz="2800" i="1" dirty="0" smtClean="0">
                <a:solidFill>
                  <a:srgbClr val="FFF2CC"/>
                </a:solidFill>
                <a:latin typeface="Helvetica Neue Light"/>
                <a:ea typeface="Calibri" panose="020F0502020204030204" pitchFamily="34" charset="0"/>
                <a:cs typeface="Helvetica Neue Light"/>
              </a:rPr>
              <a:t>– Fred </a:t>
            </a:r>
            <a:r>
              <a:rPr lang="en-US" sz="2800" i="1" dirty="0">
                <a:solidFill>
                  <a:srgbClr val="FFF2CC"/>
                </a:solidFill>
                <a:latin typeface="Helvetica Neue Light"/>
                <a:ea typeface="Calibri" panose="020F0502020204030204" pitchFamily="34" charset="0"/>
                <a:cs typeface="Helvetica Neue Light"/>
              </a:rPr>
              <a:t>Foster</a:t>
            </a:r>
          </a:p>
        </p:txBody>
      </p:sp>
    </p:spTree>
    <p:extLst>
      <p:ext uri="{BB962C8B-B14F-4D97-AF65-F5344CB8AC3E}">
        <p14:creationId xmlns:p14="http://schemas.microsoft.com/office/powerpoint/2010/main" val="3737836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939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99859" y="1157368"/>
            <a:ext cx="10192282" cy="4893647"/>
          </a:xfrm>
          <a:prstGeom prst="rect">
            <a:avLst/>
          </a:prstGeom>
          <a:noFill/>
        </p:spPr>
        <p:txBody>
          <a:bodyPr wrap="square" rtlCol="0">
            <a:spAutoFit/>
          </a:bodyPr>
          <a:lstStyle/>
          <a:p>
            <a:r>
              <a:rPr lang="en-US" sz="3200" dirty="0">
                <a:solidFill>
                  <a:schemeClr val="accent4">
                    <a:lumMod val="20000"/>
                    <a:lumOff val="80000"/>
                  </a:schemeClr>
                </a:solidFill>
                <a:latin typeface="Helvetica Neue Light"/>
                <a:cs typeface="Helvetica Neue Light"/>
              </a:rPr>
              <a:t>Pentecost is named after a supernatural event recorded in the New Testament book of Acts. The literal meaning of Pentecost is fifty, and represents a Jewish feast held fifty days after the Passover. </a:t>
            </a:r>
          </a:p>
          <a:p>
            <a:endParaRPr lang="en-US" sz="3200" dirty="0">
              <a:solidFill>
                <a:schemeClr val="accent4">
                  <a:lumMod val="20000"/>
                  <a:lumOff val="80000"/>
                </a:schemeClr>
              </a:solidFill>
              <a:latin typeface="Helvetica Neue Light"/>
              <a:cs typeface="Helvetica Neue Light"/>
            </a:endParaRPr>
          </a:p>
          <a:p>
            <a:r>
              <a:rPr lang="en-US" sz="3200" dirty="0">
                <a:solidFill>
                  <a:schemeClr val="accent4">
                    <a:lumMod val="20000"/>
                    <a:lumOff val="80000"/>
                  </a:schemeClr>
                </a:solidFill>
                <a:latin typeface="Helvetica Neue Light"/>
                <a:cs typeface="Helvetica Neue Light"/>
              </a:rPr>
              <a:t>Referred to as “The Feast of Harvest” or “The Feast of Weeks,” this celebration was a joyous time of giving thanks and presenting offerings to the Lord for the blessing of the wheat harvest. </a:t>
            </a:r>
          </a:p>
          <a:p>
            <a:endParaRPr lang="en-US" sz="2400" dirty="0">
              <a:solidFill>
                <a:schemeClr val="accent4">
                  <a:lumMod val="20000"/>
                  <a:lumOff val="80000"/>
                </a:schemeClr>
              </a:solidFill>
              <a:latin typeface="Helvetica Neue Light"/>
              <a:cs typeface="Helvetica Neue Light"/>
            </a:endParaRPr>
          </a:p>
        </p:txBody>
      </p:sp>
    </p:spTree>
    <p:extLst>
      <p:ext uri="{BB962C8B-B14F-4D97-AF65-F5344CB8AC3E}">
        <p14:creationId xmlns:p14="http://schemas.microsoft.com/office/powerpoint/2010/main" val="191359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1908" y="1228398"/>
            <a:ext cx="10388184" cy="4401205"/>
          </a:xfrm>
          <a:prstGeom prst="rect">
            <a:avLst/>
          </a:prstGeom>
          <a:noFill/>
        </p:spPr>
        <p:txBody>
          <a:bodyPr wrap="square" rtlCol="0">
            <a:spAutoFit/>
          </a:bodyPr>
          <a:lstStyle/>
          <a:p>
            <a:r>
              <a:rPr lang="en-US" sz="4000" dirty="0">
                <a:solidFill>
                  <a:srgbClr val="FFF2CC"/>
                </a:solidFill>
                <a:latin typeface="Helvetica Neue Light"/>
                <a:ea typeface="Calibri" panose="020F0502020204030204" pitchFamily="34" charset="0"/>
                <a:cs typeface="Helvetica Neue Light"/>
              </a:rPr>
              <a:t>The feast, first established in the Old Testament book of Exodus, had been passed down for generations. Known by Jews as </a:t>
            </a:r>
            <a:r>
              <a:rPr lang="en-US" sz="4000" i="1" dirty="0">
                <a:solidFill>
                  <a:srgbClr val="FFF2CC"/>
                </a:solidFill>
                <a:latin typeface="Helvetica Neue Light"/>
                <a:ea typeface="Calibri" panose="020F0502020204030204" pitchFamily="34" charset="0"/>
                <a:cs typeface="Helvetica Neue Light"/>
              </a:rPr>
              <a:t>Shavuot</a:t>
            </a:r>
            <a:r>
              <a:rPr lang="en-US" sz="4000" dirty="0">
                <a:solidFill>
                  <a:srgbClr val="FFF2CC"/>
                </a:solidFill>
                <a:latin typeface="Helvetica Neue Light"/>
                <a:ea typeface="Calibri" panose="020F0502020204030204" pitchFamily="34" charset="0"/>
                <a:cs typeface="Helvetica Neue Light"/>
              </a:rPr>
              <a:t>, Pentecost was one of the three pilgrimage feasts when all Jewish males were required to appear before the Lord in Jerusalem.</a:t>
            </a:r>
            <a:r>
              <a:rPr lang="en-US" sz="3200" dirty="0">
                <a:solidFill>
                  <a:srgbClr val="FFF2CC"/>
                </a:solidFill>
                <a:latin typeface="Helvetica Neue Light"/>
                <a:cs typeface="Helvetica Neue Light"/>
              </a:rPr>
              <a:t> </a:t>
            </a:r>
            <a:endParaRPr lang="en-US" sz="2000" dirty="0">
              <a:solidFill>
                <a:srgbClr val="FFF2CC"/>
              </a:solidFill>
              <a:effectLst/>
              <a:latin typeface="Helvetica Neue Light"/>
              <a:ea typeface="Calibri" panose="020F0502020204030204" pitchFamily="34" charset="0"/>
              <a:cs typeface="Helvetica Neue Light"/>
            </a:endParaRPr>
          </a:p>
        </p:txBody>
      </p:sp>
    </p:spTree>
    <p:extLst>
      <p:ext uri="{BB962C8B-B14F-4D97-AF65-F5344CB8AC3E}">
        <p14:creationId xmlns:p14="http://schemas.microsoft.com/office/powerpoint/2010/main" val="224675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50120" y="1448803"/>
            <a:ext cx="10491761" cy="4031873"/>
          </a:xfrm>
          <a:prstGeom prst="rect">
            <a:avLst/>
          </a:prstGeom>
          <a:noFill/>
        </p:spPr>
        <p:txBody>
          <a:bodyPr wrap="square" rtlCol="0">
            <a:spAutoFit/>
          </a:bodyPr>
          <a:lstStyle/>
          <a:p>
            <a:pPr algn="just"/>
            <a:r>
              <a:rPr lang="en-US" sz="3200" dirty="0">
                <a:solidFill>
                  <a:srgbClr val="FFF2CC"/>
                </a:solidFill>
                <a:latin typeface="Helvetica Neue Light"/>
                <a:ea typeface="Calibri" panose="020F0502020204030204" pitchFamily="34" charset="0"/>
                <a:cs typeface="Helvetica Neue Light"/>
              </a:rPr>
              <a:t>More than a feast passed down from ancient times, Pentecost marks the beginning of the New Testament church as it was baptized in the power of the Holy Ghost. What began in the upper room continues to this very day. </a:t>
            </a:r>
          </a:p>
          <a:p>
            <a:pPr algn="just"/>
            <a:endParaRPr lang="en-US" sz="3200" dirty="0">
              <a:solidFill>
                <a:srgbClr val="FFF2CC"/>
              </a:solidFill>
              <a:latin typeface="Helvetica Neue Light"/>
              <a:ea typeface="Calibri" panose="020F0502020204030204" pitchFamily="34" charset="0"/>
              <a:cs typeface="Helvetica Neue Light"/>
            </a:endParaRPr>
          </a:p>
          <a:p>
            <a:pPr lvl="1" algn="just"/>
            <a:r>
              <a:rPr lang="en-US" sz="3200" i="1" dirty="0">
                <a:solidFill>
                  <a:srgbClr val="FFF2CC"/>
                </a:solidFill>
                <a:latin typeface="Helvetica Neue Light"/>
                <a:ea typeface="Calibri" panose="020F0502020204030204" pitchFamily="34" charset="0"/>
                <a:cs typeface="Helvetica Neue Light"/>
              </a:rPr>
              <a:t>“For the promise is unto you, and to your children, and to all that are afar off, even as many as the Lord our God shall call” (Acts 2:39).</a:t>
            </a:r>
          </a:p>
        </p:txBody>
      </p:sp>
    </p:spTree>
    <p:extLst>
      <p:ext uri="{BB962C8B-B14F-4D97-AF65-F5344CB8AC3E}">
        <p14:creationId xmlns:p14="http://schemas.microsoft.com/office/powerpoint/2010/main" val="1947079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89050" y="1834476"/>
            <a:ext cx="9613900" cy="3046988"/>
          </a:xfrm>
          <a:prstGeom prst="rect">
            <a:avLst/>
          </a:prstGeom>
          <a:noFill/>
        </p:spPr>
        <p:txBody>
          <a:bodyPr wrap="square" rtlCol="0">
            <a:spAutoFit/>
          </a:bodyPr>
          <a:lstStyle/>
          <a:p>
            <a:r>
              <a:rPr lang="en-US" sz="3200" dirty="0">
                <a:solidFill>
                  <a:srgbClr val="FFF2CC"/>
                </a:solidFill>
                <a:latin typeface="Helvetica Neue Light"/>
                <a:cs typeface="Helvetica Neue Light"/>
              </a:rPr>
              <a:t>The book of Acts records the spread of Christianity throughout the Mediterranean world. It tells the story of the early church, as it was empowered by the Spirit of God. The book covers a period of over thirty years, and over the time Pentecost was experienced by people of many cultural and ethnic groups. </a:t>
            </a:r>
          </a:p>
        </p:txBody>
      </p:sp>
    </p:spTree>
    <p:extLst>
      <p:ext uri="{BB962C8B-B14F-4D97-AF65-F5344CB8AC3E}">
        <p14:creationId xmlns:p14="http://schemas.microsoft.com/office/powerpoint/2010/main" val="120780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8250" y="1265585"/>
            <a:ext cx="9613900" cy="4154984"/>
          </a:xfrm>
          <a:prstGeom prst="rect">
            <a:avLst/>
          </a:prstGeom>
          <a:noFill/>
        </p:spPr>
        <p:txBody>
          <a:bodyPr wrap="square" rtlCol="0">
            <a:spAutoFit/>
          </a:bodyPr>
          <a:lstStyle/>
          <a:p>
            <a:r>
              <a:rPr lang="en-US" sz="8800" dirty="0">
                <a:solidFill>
                  <a:srgbClr val="FFF2CC"/>
                </a:solidFill>
                <a:latin typeface="Helvetica Neue Light"/>
                <a:cs typeface="Helvetica Neue Light"/>
              </a:rPr>
              <a:t>Pentecost is first and foremost an experience.</a:t>
            </a:r>
          </a:p>
        </p:txBody>
      </p:sp>
    </p:spTree>
    <p:extLst>
      <p:ext uri="{BB962C8B-B14F-4D97-AF65-F5344CB8AC3E}">
        <p14:creationId xmlns:p14="http://schemas.microsoft.com/office/powerpoint/2010/main" val="273003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307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708</Words>
  <Application>Microsoft Macintosh PowerPoint</Application>
  <PresentationFormat>Custom</PresentationFormat>
  <Paragraphs>48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records</dc:creator>
  <cp:lastModifiedBy>Jeremy Hart</cp:lastModifiedBy>
  <cp:revision>24</cp:revision>
  <dcterms:created xsi:type="dcterms:W3CDTF">2016-11-10T08:32:38Z</dcterms:created>
  <dcterms:modified xsi:type="dcterms:W3CDTF">2017-01-31T22:16:59Z</dcterms:modified>
</cp:coreProperties>
</file>